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Merriweather" panose="00000500000000000000" pitchFamily="2" charset="0"/>
      <p:regular r:id="rId19"/>
      <p:bold r:id="rId20"/>
      <p:italic r:id="rId21"/>
      <p:boldItalic r:id="rId22"/>
    </p:embeddedFont>
    <p:embeddedFont>
      <p:font typeface="Roboto" panose="02000000000000000000" pitchFamily="2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84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Stile con tema 1 - Color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Stile chiaro 2 - Color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96" autoAdjust="0"/>
  </p:normalViewPr>
  <p:slideViewPr>
    <p:cSldViewPr snapToGrid="0">
      <p:cViewPr varScale="1">
        <p:scale>
          <a:sx n="104" d="100"/>
          <a:sy n="104" d="100"/>
        </p:scale>
        <p:origin x="58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781ceedadb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781ceedadb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781ceedadb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781ceedadb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781ceedadb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781ceedadb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0121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781ceedadb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781ceedadb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781ceedadb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781ceedadb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781ceedadb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781ceedadb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781ceedadb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781ceedadb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82057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781ceedadb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781ceedadb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781ceedadb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781ceedadb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781ceedadb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781ceedadb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781ceedadb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781ceedadb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79C8710-B443-47C4-90B9-4B35FA65A405}"/>
              </a:ext>
            </a:extLst>
          </p:cNvPr>
          <p:cNvSpPr txBox="1"/>
          <p:nvPr userDrawn="1"/>
        </p:nvSpPr>
        <p:spPr>
          <a:xfrm rot="19387844">
            <a:off x="1652283" y="2336290"/>
            <a:ext cx="580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848484"/>
                </a:solidFill>
              </a:rPr>
              <a:t>www.ristorazioneconruggi.com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>
  <p:cSld name="BIG_NUMB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 hasCustomPrompt="1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CC8306B-02E7-474E-A9D6-F953C7B9849B}"/>
              </a:ext>
            </a:extLst>
          </p:cNvPr>
          <p:cNvSpPr txBox="1"/>
          <p:nvPr userDrawn="1"/>
        </p:nvSpPr>
        <p:spPr>
          <a:xfrm rot="19387844">
            <a:off x="1652283" y="2336290"/>
            <a:ext cx="580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848484"/>
                </a:solidFill>
              </a:rPr>
              <a:t>www.ristorazioneconruggi.com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7530F62-A0FA-49B5-BC6D-F0E36161DAAC}"/>
              </a:ext>
            </a:extLst>
          </p:cNvPr>
          <p:cNvSpPr txBox="1"/>
          <p:nvPr userDrawn="1"/>
        </p:nvSpPr>
        <p:spPr>
          <a:xfrm rot="19387844">
            <a:off x="1652283" y="2336290"/>
            <a:ext cx="580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848484"/>
                </a:solidFill>
              </a:rPr>
              <a:t>www.ristorazioneconruggi.com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33FA6F0-F251-4EEE-80D3-8D123A72DA1E}"/>
              </a:ext>
            </a:extLst>
          </p:cNvPr>
          <p:cNvSpPr txBox="1"/>
          <p:nvPr userDrawn="1"/>
        </p:nvSpPr>
        <p:spPr>
          <a:xfrm rot="19387844">
            <a:off x="1652283" y="2336290"/>
            <a:ext cx="580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848484"/>
                </a:solidFill>
              </a:rPr>
              <a:t>www.ristorazioneconruggi.com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avLst/>
            <a:gdLst/>
            <a:ahLst/>
            <a:cxnLst/>
            <a:rect l="l" t="t" r="r" b="b"/>
            <a:pathLst>
              <a:path w="172545" h="175975" extrusionOk="0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avLst/>
            <a:gdLst/>
            <a:ahLst/>
            <a:cxnLst/>
            <a:rect l="l" t="t" r="r" b="b"/>
            <a:pathLst>
              <a:path w="172676" h="175824" extrusionOk="0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8C6CB1C-B239-4D50-8A91-260E72844910}"/>
              </a:ext>
            </a:extLst>
          </p:cNvPr>
          <p:cNvSpPr txBox="1"/>
          <p:nvPr userDrawn="1"/>
        </p:nvSpPr>
        <p:spPr>
          <a:xfrm rot="19387844">
            <a:off x="1652283" y="2336290"/>
            <a:ext cx="580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848484"/>
                </a:solidFill>
              </a:rPr>
              <a:t>www.ristorazioneconruggi.com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169D723-58D9-47D9-9EDA-DE5DC964D42D}"/>
              </a:ext>
            </a:extLst>
          </p:cNvPr>
          <p:cNvSpPr txBox="1"/>
          <p:nvPr userDrawn="1"/>
        </p:nvSpPr>
        <p:spPr>
          <a:xfrm rot="19387844">
            <a:off x="1652283" y="2336290"/>
            <a:ext cx="580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848484"/>
                </a:solidFill>
              </a:rPr>
              <a:t>www.ristorazioneconruggi.com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600364F-EE2D-413D-9E9D-E6532854833E}"/>
              </a:ext>
            </a:extLst>
          </p:cNvPr>
          <p:cNvSpPr txBox="1"/>
          <p:nvPr userDrawn="1"/>
        </p:nvSpPr>
        <p:spPr>
          <a:xfrm rot="19387844">
            <a:off x="1652283" y="2336290"/>
            <a:ext cx="580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848484"/>
                </a:solidFill>
              </a:rPr>
              <a:t>www.ristorazioneconruggi.com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03050F8-2D1B-4028-8D8E-566F6D4D72A2}"/>
              </a:ext>
            </a:extLst>
          </p:cNvPr>
          <p:cNvSpPr txBox="1"/>
          <p:nvPr userDrawn="1"/>
        </p:nvSpPr>
        <p:spPr>
          <a:xfrm rot="19387844">
            <a:off x="1652283" y="2336290"/>
            <a:ext cx="580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848484"/>
                </a:solidFill>
              </a:rPr>
              <a:t>www.ristorazioneconruggi.com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Main point">
  <p:cSld name="MAIN_POI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51515E0-A368-4046-BCAD-077F981F8772}"/>
              </a:ext>
            </a:extLst>
          </p:cNvPr>
          <p:cNvSpPr txBox="1"/>
          <p:nvPr userDrawn="1"/>
        </p:nvSpPr>
        <p:spPr>
          <a:xfrm rot="19387844">
            <a:off x="1652283" y="2336290"/>
            <a:ext cx="580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848484"/>
                </a:solidFill>
              </a:rPr>
              <a:t>www.ristorazioneconruggi.com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6730DB5-DFEF-422A-BA5C-1471D7A0A1EA}"/>
              </a:ext>
            </a:extLst>
          </p:cNvPr>
          <p:cNvSpPr txBox="1"/>
          <p:nvPr userDrawn="1"/>
        </p:nvSpPr>
        <p:spPr>
          <a:xfrm rot="19387844">
            <a:off x="1652283" y="2336290"/>
            <a:ext cx="580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848484"/>
                </a:solidFill>
              </a:rPr>
              <a:t>www.ristorazioneconruggi.com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ption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A912E5D-9309-4D8E-81C2-0D7C67A338A0}"/>
              </a:ext>
            </a:extLst>
          </p:cNvPr>
          <p:cNvSpPr txBox="1"/>
          <p:nvPr userDrawn="1"/>
        </p:nvSpPr>
        <p:spPr>
          <a:xfrm rot="19387844">
            <a:off x="1652283" y="2336290"/>
            <a:ext cx="5804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848484"/>
                </a:solidFill>
              </a:rPr>
              <a:t>www.ristorazioneconruggi.com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radigm"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ternanza.miur.gov.it/index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3"/>
          <p:cNvSpPr txBox="1"/>
          <p:nvPr/>
        </p:nvSpPr>
        <p:spPr>
          <a:xfrm>
            <a:off x="5418325" y="4227400"/>
            <a:ext cx="3612300" cy="7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Anno scolastico</a:t>
            </a:r>
            <a:br>
              <a:rPr lang="it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it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Cognome e Nome dello Studente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" name="Immagine 5" descr="trasferimento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3999" cy="51887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>
            <a:spLocks noGrp="1"/>
          </p:cNvSpPr>
          <p:nvPr>
            <p:ph type="title"/>
          </p:nvPr>
        </p:nvSpPr>
        <p:spPr>
          <a:xfrm>
            <a:off x="217131" y="143574"/>
            <a:ext cx="8537985" cy="6867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b="1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Associazione tutor referenti</a:t>
            </a:r>
            <a:endParaRPr>
              <a:solidFill>
                <a:srgbClr val="00B050"/>
              </a:solidFill>
            </a:endParaRPr>
          </a:p>
        </p:txBody>
      </p:sp>
      <p:sp>
        <p:nvSpPr>
          <p:cNvPr id="107" name="Google Shape;107;p19"/>
          <p:cNvSpPr txBox="1">
            <a:spLocks noGrp="1"/>
          </p:cNvSpPr>
          <p:nvPr>
            <p:ph type="body" idx="1"/>
          </p:nvPr>
        </p:nvSpPr>
        <p:spPr>
          <a:xfrm>
            <a:off x="168166" y="777767"/>
            <a:ext cx="8642909" cy="37206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it-IT" sz="1600" dirty="0">
                <a:solidFill>
                  <a:srgbClr val="000000"/>
                </a:solidFill>
              </a:rPr>
              <a:t>GINEX: 3 A EL, 4 A EL, 5 A EL, 3 A MM, 4 A MM 5 A ME, 3 A IT, 4 A IT, 5 A IT, 3 B IT, 4 B IT,         5 B IT.</a:t>
            </a:r>
          </a:p>
          <a:p>
            <a:pPr marL="0" indent="0">
              <a:spcAft>
                <a:spcPts val="1600"/>
              </a:spcAft>
              <a:buNone/>
            </a:pPr>
            <a:r>
              <a:rPr lang="it-IT" sz="1600" dirty="0">
                <a:solidFill>
                  <a:srgbClr val="000000"/>
                </a:solidFill>
              </a:rPr>
              <a:t>MESSINA: 3 G SS, 4 G SS, 5 G SS, 3 G MT, 4 G MT, 5 G MT, 3 D MT, 5 D MT, 5 E MT, 3 A EN,      4 A EN, 5 A EN              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it-IT" sz="1600" dirty="0">
                <a:solidFill>
                  <a:srgbClr val="000000"/>
                </a:solidFill>
              </a:rPr>
              <a:t>SCARPELLO: 3 A ON, 4 A ON, 5 A ON, 3 A OT, 4 A OT, 5 A OT, 3 A SS, 4 A SS, 5 A SS, 3 A MT, B  4 A MT, 5 A MT </a:t>
            </a:r>
          </a:p>
        </p:txBody>
      </p:sp>
      <p:pic>
        <p:nvPicPr>
          <p:cNvPr id="8" name="Immagine 7" descr="trasferimento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80532"/>
            <a:ext cx="983538" cy="56296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>
            <a:spLocks noGrp="1"/>
          </p:cNvSpPr>
          <p:nvPr>
            <p:ph type="title"/>
          </p:nvPr>
        </p:nvSpPr>
        <p:spPr>
          <a:xfrm>
            <a:off x="217131" y="143574"/>
            <a:ext cx="8537985" cy="6867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b="1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PROPOSTE  PCTO</a:t>
            </a:r>
            <a:endParaRPr>
              <a:solidFill>
                <a:srgbClr val="00B050"/>
              </a:solidFill>
            </a:endParaRPr>
          </a:p>
        </p:txBody>
      </p:sp>
      <p:sp>
        <p:nvSpPr>
          <p:cNvPr id="107" name="Google Shape;107;p19"/>
          <p:cNvSpPr txBox="1">
            <a:spLocks noGrp="1"/>
          </p:cNvSpPr>
          <p:nvPr>
            <p:ph type="body" idx="1"/>
          </p:nvPr>
        </p:nvSpPr>
        <p:spPr>
          <a:xfrm>
            <a:off x="168166" y="777767"/>
            <a:ext cx="8642909" cy="37206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600"/>
              </a:spcAft>
            </a:pPr>
            <a:r>
              <a:rPr lang="it-IT" sz="1600" dirty="0">
                <a:solidFill>
                  <a:srgbClr val="000000"/>
                </a:solidFill>
              </a:rPr>
              <a:t>     Grimaldi lines: (Palermo-Napoli, Civitavecchia-Barcellona, Brindisi-Patrasso+ altra proposta in arrivo)</a:t>
            </a:r>
          </a:p>
          <a:p>
            <a:pPr marL="0" indent="0">
              <a:spcAft>
                <a:spcPts val="1600"/>
              </a:spcAft>
            </a:pPr>
            <a:r>
              <a:rPr lang="it-IT" sz="1600" dirty="0">
                <a:solidFill>
                  <a:srgbClr val="000000"/>
                </a:solidFill>
              </a:rPr>
              <a:t>     Educazione digitale: (BPER, </a:t>
            </a:r>
            <a:r>
              <a:rPr lang="it-IT" sz="1600" dirty="0" err="1">
                <a:solidFill>
                  <a:srgbClr val="000000"/>
                </a:solidFill>
              </a:rPr>
              <a:t>CoderZ</a:t>
            </a:r>
            <a:r>
              <a:rPr lang="it-IT" sz="1600" dirty="0">
                <a:solidFill>
                  <a:srgbClr val="000000"/>
                </a:solidFill>
              </a:rPr>
              <a:t>, Samsung, Coca cola, etc.)</a:t>
            </a:r>
          </a:p>
          <a:p>
            <a:pPr marL="0" indent="0">
              <a:spcAft>
                <a:spcPts val="1600"/>
              </a:spcAft>
            </a:pPr>
            <a:r>
              <a:rPr lang="it-IT" sz="1600">
                <a:solidFill>
                  <a:srgbClr val="000000"/>
                </a:solidFill>
              </a:rPr>
              <a:t>     Startup </a:t>
            </a:r>
            <a:r>
              <a:rPr lang="it-IT" sz="1600" dirty="0">
                <a:solidFill>
                  <a:srgbClr val="000000"/>
                </a:solidFill>
              </a:rPr>
              <a:t>Social Impact 30 ore per 50 studenti</a:t>
            </a:r>
          </a:p>
          <a:p>
            <a:pPr marL="0" indent="0">
              <a:spcAft>
                <a:spcPts val="1600"/>
              </a:spcAft>
              <a:buNone/>
            </a:pPr>
            <a:endParaRPr lang="it-IT" sz="1600" dirty="0">
              <a:solidFill>
                <a:srgbClr val="000000"/>
              </a:solidFill>
            </a:endParaRPr>
          </a:p>
        </p:txBody>
      </p:sp>
      <p:pic>
        <p:nvPicPr>
          <p:cNvPr id="8" name="Immagine 7" descr="trasferimento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80532"/>
            <a:ext cx="983538" cy="56296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>
            <a:spLocks noGrp="1"/>
          </p:cNvSpPr>
          <p:nvPr>
            <p:ph type="title"/>
          </p:nvPr>
        </p:nvSpPr>
        <p:spPr>
          <a:xfrm>
            <a:off x="1922560" y="2294726"/>
            <a:ext cx="8537985" cy="6867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b="1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Grazie per l’attenzione</a:t>
            </a:r>
            <a:br>
              <a:rPr lang="it-IT" b="1" dirty="0">
                <a:solidFill>
                  <a:schemeClr val="accent1">
                    <a:lumMod val="75000"/>
                    <a:lumOff val="25000"/>
                  </a:schemeClr>
                </a:solidFill>
              </a:rPr>
            </a:br>
            <a:endParaRPr dirty="0">
              <a:solidFill>
                <a:srgbClr val="00B050"/>
              </a:solidFill>
            </a:endParaRPr>
          </a:p>
        </p:txBody>
      </p:sp>
      <p:sp>
        <p:nvSpPr>
          <p:cNvPr id="107" name="Google Shape;107;p19"/>
          <p:cNvSpPr txBox="1">
            <a:spLocks noGrp="1"/>
          </p:cNvSpPr>
          <p:nvPr>
            <p:ph type="body" idx="1"/>
          </p:nvPr>
        </p:nvSpPr>
        <p:spPr>
          <a:xfrm>
            <a:off x="168166" y="777767"/>
            <a:ext cx="8642909" cy="37206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endParaRPr lang="it-IT" sz="1600" dirty="0">
              <a:solidFill>
                <a:srgbClr val="000000"/>
              </a:solidFill>
            </a:endParaRPr>
          </a:p>
          <a:p>
            <a:pPr marL="0" indent="0">
              <a:spcAft>
                <a:spcPts val="1600"/>
              </a:spcAft>
              <a:buNone/>
            </a:pPr>
            <a:endParaRPr lang="it-IT" sz="1600" dirty="0">
              <a:solidFill>
                <a:srgbClr val="000000"/>
              </a:solidFill>
            </a:endParaRPr>
          </a:p>
        </p:txBody>
      </p:sp>
      <p:pic>
        <p:nvPicPr>
          <p:cNvPr id="8" name="Immagine 7" descr="trasferimento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80532"/>
            <a:ext cx="983538" cy="56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309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12648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Ordine del giorno</a:t>
            </a:r>
            <a:endParaRPr>
              <a:solidFill>
                <a:schemeClr val="accent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2" name="Google Shape;72;p14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Font typeface="Wingdings" pitchFamily="2" charset="2"/>
              <a:buChar char="§"/>
            </a:pPr>
            <a:r>
              <a:rPr lang="it-IT" sz="1500" dirty="0">
                <a:solidFill>
                  <a:srgbClr val="000000"/>
                </a:solidFill>
              </a:rPr>
              <a:t>     Piano annuale 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Font typeface="Wingdings" pitchFamily="2" charset="2"/>
              <a:buChar char="§"/>
            </a:pPr>
            <a:r>
              <a:rPr lang="it-IT" sz="1500" dirty="0">
                <a:solidFill>
                  <a:srgbClr val="000000"/>
                </a:solidFill>
              </a:rPr>
              <a:t>    Associazione tutor referenti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Font typeface="Wingdings" pitchFamily="2" charset="2"/>
              <a:buChar char="§"/>
            </a:pPr>
            <a:r>
              <a:rPr lang="it-IT" sz="1500" dirty="0">
                <a:solidFill>
                  <a:srgbClr val="000000"/>
                </a:solidFill>
              </a:rPr>
              <a:t>     Modalità operative</a:t>
            </a:r>
            <a:endParaRPr lang="it-IT" sz="13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Font typeface="Wingdings" pitchFamily="2" charset="2"/>
              <a:buChar char="§"/>
            </a:pPr>
            <a:r>
              <a:rPr lang="it-IT" sz="1500" dirty="0">
                <a:solidFill>
                  <a:srgbClr val="000000"/>
                </a:solidFill>
              </a:rPr>
              <a:t>     Proposte di PCTO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Font typeface="Wingdings" pitchFamily="2" charset="2"/>
              <a:buChar char="§"/>
            </a:pPr>
            <a:r>
              <a:rPr lang="it-IT" sz="1500" dirty="0">
                <a:solidFill>
                  <a:srgbClr val="000000"/>
                </a:solidFill>
              </a:rPr>
              <a:t>      Varie ed eventuali</a:t>
            </a:r>
            <a:endParaRPr sz="1500" dirty="0">
              <a:solidFill>
                <a:srgbClr val="000000"/>
              </a:solidFill>
            </a:endParaRPr>
          </a:p>
        </p:txBody>
      </p:sp>
      <p:pic>
        <p:nvPicPr>
          <p:cNvPr id="8" name="Immagine 7" descr="trasferimento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80532"/>
            <a:ext cx="983538" cy="5629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369820" cy="4660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  <a:spcAft>
                <a:spcPts val="1600"/>
              </a:spcAft>
            </a:pPr>
            <a:r>
              <a:rPr lang="it-IT" sz="2400" b="1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Principali adempimenti </a:t>
            </a:r>
            <a:r>
              <a:rPr lang="it-IT" sz="2400" b="1" dirty="0" err="1">
                <a:solidFill>
                  <a:schemeClr val="accent1">
                    <a:lumMod val="75000"/>
                    <a:lumOff val="25000"/>
                  </a:schemeClr>
                </a:solidFill>
              </a:rPr>
              <a:t>pcto</a:t>
            </a:r>
            <a:endParaRPr sz="2200">
              <a:solidFill>
                <a:schemeClr val="accent1">
                  <a:lumMod val="75000"/>
                  <a:lumOff val="25000"/>
                </a:schemeClr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1"/>
          </p:nvPr>
        </p:nvSpPr>
        <p:spPr>
          <a:xfrm>
            <a:off x="0" y="1198179"/>
            <a:ext cx="9144000" cy="31636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1600">
              <a:solidFill>
                <a:srgbClr val="000000"/>
              </a:solidFill>
            </a:endParaRPr>
          </a:p>
        </p:txBody>
      </p:sp>
      <p:pic>
        <p:nvPicPr>
          <p:cNvPr id="8" name="Immagine 7" descr="trasferimento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80532"/>
            <a:ext cx="983538" cy="562968"/>
          </a:xfrm>
          <a:prstGeom prst="rect">
            <a:avLst/>
          </a:prstGeom>
        </p:spPr>
      </p:pic>
      <p:graphicFrame>
        <p:nvGraphicFramePr>
          <p:cNvPr id="9" name="Tabella 8"/>
          <p:cNvGraphicFramePr>
            <a:graphicFrameLocks noGrp="1"/>
          </p:cNvGraphicFramePr>
          <p:nvPr/>
        </p:nvGraphicFramePr>
        <p:xfrm>
          <a:off x="-1" y="1229705"/>
          <a:ext cx="9144000" cy="3058515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17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PERIODO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DA FARE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DA CHI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17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dirty="0">
                          <a:latin typeface="Times New Roman"/>
                          <a:ea typeface="Times New Roman"/>
                          <a:cs typeface="Times New Roman"/>
                        </a:rPr>
                        <a:t>OTTOBRE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dirty="0">
                          <a:latin typeface="Times New Roman"/>
                          <a:ea typeface="Times New Roman"/>
                          <a:cs typeface="Times New Roman"/>
                        </a:rPr>
                        <a:t>PROGETTAZIONE ATTIVITA’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dirty="0">
                          <a:latin typeface="Times New Roman"/>
                          <a:ea typeface="Times New Roman"/>
                          <a:cs typeface="Times New Roman"/>
                        </a:rPr>
                        <a:t>CONSIGLIO </a:t>
                      </a:r>
                      <a:r>
                        <a:rPr lang="it-IT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DI</a:t>
                      </a:r>
                      <a:r>
                        <a:rPr lang="it-IT" sz="1400" b="1" dirty="0">
                          <a:latin typeface="Times New Roman"/>
                          <a:ea typeface="Times New Roman"/>
                          <a:cs typeface="Times New Roman"/>
                        </a:rPr>
                        <a:t> CLASSE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17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Times New Roman"/>
                          <a:ea typeface="Times New Roman"/>
                          <a:cs typeface="Times New Roman"/>
                        </a:rPr>
                        <a:t>NOVEMBRE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Times New Roman"/>
                          <a:ea typeface="Times New Roman"/>
                          <a:cs typeface="Times New Roman"/>
                        </a:rPr>
                        <a:t>STIPULA CONVENZIONI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dirty="0">
                          <a:latin typeface="Times New Roman"/>
                          <a:ea typeface="Times New Roman"/>
                          <a:cs typeface="Times New Roman"/>
                        </a:rPr>
                        <a:t>TUTOR DELLA CLASSE INSIEME AL REFERENTE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17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Times New Roman"/>
                          <a:ea typeface="Times New Roman"/>
                          <a:cs typeface="Times New Roman"/>
                        </a:rPr>
                        <a:t>DA DICEMBRE AD APRILE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Times New Roman"/>
                          <a:ea typeface="Times New Roman"/>
                          <a:cs typeface="Times New Roman"/>
                        </a:rPr>
                        <a:t>REALIZZAZIONE PROGETTI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dirty="0">
                          <a:latin typeface="Times New Roman"/>
                          <a:ea typeface="Times New Roman"/>
                          <a:cs typeface="Times New Roman"/>
                        </a:rPr>
                        <a:t>TUTOR DELLA CLASSE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17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Times New Roman"/>
                          <a:ea typeface="Times New Roman"/>
                          <a:cs typeface="Times New Roman"/>
                        </a:rPr>
                        <a:t>MAGGIO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Times New Roman"/>
                          <a:ea typeface="Times New Roman"/>
                          <a:cs typeface="Times New Roman"/>
                        </a:rPr>
                        <a:t>PRODUZIONE CERTIFICAZIONE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dirty="0">
                          <a:latin typeface="Times New Roman"/>
                          <a:ea typeface="Times New Roman"/>
                          <a:cs typeface="Times New Roman"/>
                        </a:rPr>
                        <a:t>CONSIGLIO </a:t>
                      </a:r>
                      <a:r>
                        <a:rPr lang="it-IT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DI</a:t>
                      </a:r>
                      <a:r>
                        <a:rPr lang="it-IT" sz="1400" b="1" dirty="0">
                          <a:latin typeface="Times New Roman"/>
                          <a:ea typeface="Times New Roman"/>
                          <a:cs typeface="Times New Roman"/>
                        </a:rPr>
                        <a:t> CLASSE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>
            <a:spLocks noGrp="1"/>
          </p:cNvSpPr>
          <p:nvPr>
            <p:ph type="title"/>
          </p:nvPr>
        </p:nvSpPr>
        <p:spPr>
          <a:xfrm>
            <a:off x="248662" y="133063"/>
            <a:ext cx="8622069" cy="4870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b="1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COMPITI DEL TUTOR DELLA CLASSE</a:t>
            </a:r>
            <a:endParaRPr lang="it-IT" dirty="0">
              <a:solidFill>
                <a:schemeClr val="accent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6" name="Google Shape;86;p16"/>
          <p:cNvSpPr txBox="1">
            <a:spLocks noGrp="1"/>
          </p:cNvSpPr>
          <p:nvPr>
            <p:ph type="body" idx="1"/>
          </p:nvPr>
        </p:nvSpPr>
        <p:spPr>
          <a:xfrm>
            <a:off x="0" y="630620"/>
            <a:ext cx="9144000" cy="41646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t-IT" sz="1600" dirty="0"/>
              <a:t>Progettare insieme al consiglio di classe l’attività di PCTO (progetto triennale per le classi terze), o revisionare il progetto esistente ( classi quarte e quinte).</a:t>
            </a:r>
          </a:p>
          <a:p>
            <a:pPr lvl="0"/>
            <a:r>
              <a:rPr lang="it-IT" sz="1600" dirty="0"/>
              <a:t>Stipulare, insieme al referente, le convenzioni con le aziende (occorre compilare la scheda allegata).</a:t>
            </a:r>
          </a:p>
          <a:p>
            <a:pPr lvl="0"/>
            <a:r>
              <a:rPr lang="it-IT" sz="1600" dirty="0"/>
              <a:t>Registrare gli alunni (solo terzo anno) sul portale </a:t>
            </a:r>
            <a:r>
              <a:rPr lang="it-IT" sz="1600" u="sng" dirty="0">
                <a:hlinkClick r:id="rId3"/>
              </a:rPr>
              <a:t>http://www.alternanza.miur.gov.it/index.html</a:t>
            </a:r>
            <a:r>
              <a:rPr lang="it-IT" sz="1600" dirty="0"/>
              <a:t> </a:t>
            </a:r>
          </a:p>
          <a:p>
            <a:pPr lvl="0"/>
            <a:r>
              <a:rPr lang="it-IT" sz="1600" dirty="0"/>
              <a:t>Controllare che gli alunni di quarto e quinto anno hanno completato il corso sulla sicurezza.</a:t>
            </a:r>
          </a:p>
          <a:p>
            <a:pPr lvl="0"/>
            <a:r>
              <a:rPr lang="it-IT" sz="1600" dirty="0"/>
              <a:t>Fare firmare a tutti gli alunni e ai genitori il patto formativo (prima di iniziare l’attività in azienda).</a:t>
            </a:r>
          </a:p>
          <a:p>
            <a:pPr lvl="0"/>
            <a:r>
              <a:rPr lang="it-IT" sz="1600" dirty="0"/>
              <a:t>Monitorare lo svolgimento del progetto e compilare il report condiviso in tempo reale</a:t>
            </a:r>
          </a:p>
          <a:p>
            <a:pPr lvl="0"/>
            <a:r>
              <a:rPr lang="it-IT" sz="1600" dirty="0"/>
              <a:t>Fare compilare agli alunni la scheda di autovalutazione.</a:t>
            </a:r>
          </a:p>
          <a:p>
            <a:pPr lvl="0"/>
            <a:r>
              <a:rPr lang="it-IT" sz="1600" dirty="0"/>
              <a:t>Compilare, insieme al consiglio di classe e al tutor aziendale, la valutazione degli studenti; con il referente caricare tutti i dati in piattaforma.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1500" dirty="0">
              <a:solidFill>
                <a:srgbClr val="000000"/>
              </a:solidFill>
            </a:endParaRPr>
          </a:p>
        </p:txBody>
      </p:sp>
      <p:pic>
        <p:nvPicPr>
          <p:cNvPr id="8" name="Immagine 7" descr="trasferimento (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580532"/>
            <a:ext cx="983538" cy="56296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>
            <a:spLocks noGrp="1"/>
          </p:cNvSpPr>
          <p:nvPr>
            <p:ph type="title"/>
          </p:nvPr>
        </p:nvSpPr>
        <p:spPr>
          <a:xfrm>
            <a:off x="217131" y="143574"/>
            <a:ext cx="8537985" cy="6867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b="1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REPORT ORE PCTO</a:t>
            </a:r>
            <a:endParaRPr dirty="0">
              <a:solidFill>
                <a:srgbClr val="00B050"/>
              </a:solidFill>
            </a:endParaRPr>
          </a:p>
        </p:txBody>
      </p:sp>
      <p:sp>
        <p:nvSpPr>
          <p:cNvPr id="107" name="Google Shape;107;p19"/>
          <p:cNvSpPr txBox="1">
            <a:spLocks noGrp="1"/>
          </p:cNvSpPr>
          <p:nvPr>
            <p:ph type="body" idx="1"/>
          </p:nvPr>
        </p:nvSpPr>
        <p:spPr>
          <a:xfrm>
            <a:off x="168166" y="777767"/>
            <a:ext cx="8642909" cy="37206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endParaRPr lang="it-IT" sz="1600" dirty="0">
              <a:solidFill>
                <a:srgbClr val="000000"/>
              </a:solidFill>
            </a:endParaRPr>
          </a:p>
        </p:txBody>
      </p:sp>
      <p:pic>
        <p:nvPicPr>
          <p:cNvPr id="8" name="Immagine 7" descr="trasferimento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80532"/>
            <a:ext cx="983538" cy="562968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43D8314F-FF91-4447-B433-8D7740354C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130" y="830318"/>
            <a:ext cx="7823783" cy="309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983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>
            <a:spLocks noGrp="1"/>
          </p:cNvSpPr>
          <p:nvPr>
            <p:ph type="title"/>
          </p:nvPr>
        </p:nvSpPr>
        <p:spPr>
          <a:xfrm>
            <a:off x="269683" y="227656"/>
            <a:ext cx="8380330" cy="5606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t-IT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SCHEDA PER ATTIVARE CONVENZIONE</a:t>
            </a:r>
            <a:endParaRPr>
              <a:solidFill>
                <a:schemeClr val="accent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3" name="Google Shape;93;p17"/>
          <p:cNvSpPr txBox="1">
            <a:spLocks noGrp="1"/>
          </p:cNvSpPr>
          <p:nvPr>
            <p:ph type="body" idx="1"/>
          </p:nvPr>
        </p:nvSpPr>
        <p:spPr>
          <a:xfrm>
            <a:off x="0" y="998483"/>
            <a:ext cx="9017876" cy="34789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1600">
              <a:solidFill>
                <a:srgbClr val="000000"/>
              </a:solidFill>
            </a:endParaRPr>
          </a:p>
        </p:txBody>
      </p:sp>
      <p:pic>
        <p:nvPicPr>
          <p:cNvPr id="8" name="Immagine 7" descr="trasferimento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80532"/>
            <a:ext cx="983538" cy="562968"/>
          </a:xfrm>
          <a:prstGeom prst="rect">
            <a:avLst/>
          </a:prstGeom>
        </p:spPr>
      </p:pic>
      <p:graphicFrame>
        <p:nvGraphicFramePr>
          <p:cNvPr id="9" name="Tabella 8"/>
          <p:cNvGraphicFramePr>
            <a:graphicFrameLocks noGrp="1"/>
          </p:cNvGraphicFramePr>
          <p:nvPr/>
        </p:nvGraphicFramePr>
        <p:xfrm>
          <a:off x="126125" y="1030014"/>
          <a:ext cx="8870730" cy="3338304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44353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353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72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Denominazione azienda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dirty="0" err="1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</a:rPr>
                        <a:t>Grimadi</a:t>
                      </a:r>
                      <a:r>
                        <a:rPr lang="it-IT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</a:rPr>
                        <a:t>  </a:t>
                      </a:r>
                      <a:r>
                        <a:rPr lang="it-IT" dirty="0" err="1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</a:rPr>
                        <a:t>lines</a:t>
                      </a:r>
                      <a:endParaRPr lang="it-IT" dirty="0">
                        <a:solidFill>
                          <a:schemeClr val="accent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2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Indirizzo azienda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</a:rPr>
                        <a:t>Via  </a:t>
                      </a:r>
                      <a:r>
                        <a:rPr lang="it-IT" dirty="0" err="1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</a:rPr>
                        <a:t>Marettimo</a:t>
                      </a:r>
                      <a:r>
                        <a:rPr lang="it-IT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</a:rPr>
                        <a:t>,  128  90100 Palermo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2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Codice fiscale o partita iva azienda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</a:rPr>
                        <a:t>01987457301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2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Cognome e nome legale rappresentante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</a:rPr>
                        <a:t>Grimaldi Tizio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2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Luogo e data di nascita legale rappresentante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</a:rPr>
                        <a:t>Napoli</a:t>
                      </a:r>
                      <a:r>
                        <a:rPr lang="it-IT" baseline="0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</a:rPr>
                        <a:t> 25/03/1960</a:t>
                      </a:r>
                      <a:endParaRPr lang="it-IT" dirty="0">
                        <a:solidFill>
                          <a:schemeClr val="accent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72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Codice fiscale legale rappresentante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</a:rPr>
                        <a:t>GRMTZI60C25D571K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72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Cognome e nome tutor aziendale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</a:rPr>
                        <a:t>Pazienza Caio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2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Codice fiscale tutor aziendale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</a:rPr>
                        <a:t>PZNCLA88E26G282Z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>
            <a:spLocks noGrp="1"/>
          </p:cNvSpPr>
          <p:nvPr>
            <p:ph type="title"/>
          </p:nvPr>
        </p:nvSpPr>
        <p:spPr>
          <a:xfrm>
            <a:off x="343255" y="280208"/>
            <a:ext cx="8601047" cy="5816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ORE DA SVOLGERE PROFESSIONALE (210 min.)</a:t>
            </a:r>
            <a:endParaRPr>
              <a:solidFill>
                <a:schemeClr val="accent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0" name="Google Shape;100;p18"/>
          <p:cNvSpPr txBox="1">
            <a:spLocks noGrp="1"/>
          </p:cNvSpPr>
          <p:nvPr>
            <p:ph type="body" idx="1"/>
          </p:nvPr>
        </p:nvSpPr>
        <p:spPr>
          <a:xfrm>
            <a:off x="126124" y="966951"/>
            <a:ext cx="8684951" cy="36325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1500">
              <a:solidFill>
                <a:srgbClr val="000000"/>
              </a:solidFill>
            </a:endParaRPr>
          </a:p>
        </p:txBody>
      </p:sp>
      <p:pic>
        <p:nvPicPr>
          <p:cNvPr id="8" name="Immagine 7" descr="trasferimento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80532"/>
            <a:ext cx="983538" cy="562968"/>
          </a:xfrm>
          <a:prstGeom prst="rect">
            <a:avLst/>
          </a:prstGeom>
        </p:spPr>
      </p:pic>
      <p:graphicFrame>
        <p:nvGraphicFramePr>
          <p:cNvPr id="9" name="Tabella 8"/>
          <p:cNvGraphicFramePr>
            <a:graphicFrameLocks noGrp="1"/>
          </p:cNvGraphicFramePr>
          <p:nvPr/>
        </p:nvGraphicFramePr>
        <p:xfrm>
          <a:off x="157653" y="1030014"/>
          <a:ext cx="8586954" cy="351206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4311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1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11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11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11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11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4786">
                <a:tc>
                  <a:txBody>
                    <a:bodyPr/>
                    <a:lstStyle/>
                    <a:p>
                      <a:pPr marL="67945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latin typeface="Calibri"/>
                          <a:ea typeface="Calibri"/>
                          <a:cs typeface="Calibri"/>
                        </a:rPr>
                        <a:t>CLASSI</a:t>
                      </a:r>
                      <a:endParaRPr lang="it-IT" sz="1400" dirty="0">
                        <a:solidFill>
                          <a:schemeClr val="accent1">
                            <a:lumMod val="75000"/>
                            <a:lumOff val="2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latin typeface="Calibri"/>
                          <a:ea typeface="Calibri"/>
                          <a:cs typeface="Calibri"/>
                        </a:rPr>
                        <a:t>UDA</a:t>
                      </a:r>
                      <a:endParaRPr lang="it-IT" sz="1400" dirty="0">
                        <a:solidFill>
                          <a:schemeClr val="accent1">
                            <a:lumMod val="75000"/>
                            <a:lumOff val="2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latin typeface="Calibri"/>
                          <a:ea typeface="Calibri"/>
                          <a:cs typeface="Calibri"/>
                        </a:rPr>
                        <a:t>SICUREZZA</a:t>
                      </a:r>
                      <a:endParaRPr lang="it-IT" sz="1400" dirty="0">
                        <a:solidFill>
                          <a:schemeClr val="accent1">
                            <a:lumMod val="75000"/>
                            <a:lumOff val="2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186690">
                        <a:lnSpc>
                          <a:spcPct val="115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latin typeface="Calibri"/>
                          <a:ea typeface="Calibri"/>
                          <a:cs typeface="Calibri"/>
                        </a:rPr>
                        <a:t>PARTECIPAZIONE</a:t>
                      </a:r>
                      <a:r>
                        <a:rPr lang="it-IT" sz="1400" spc="-235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latin typeface="Calibri"/>
                          <a:ea typeface="Calibri"/>
                          <a:cs typeface="Calibri"/>
                        </a:rPr>
                        <a:t>  </a:t>
                      </a:r>
                      <a:r>
                        <a:rPr lang="it-IT" sz="1400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latin typeface="Calibri"/>
                          <a:ea typeface="Calibri"/>
                          <a:cs typeface="Calibri"/>
                        </a:rPr>
                        <a:t>AD EVENTI,</a:t>
                      </a:r>
                      <a:endParaRPr lang="it-IT" sz="1400" dirty="0">
                        <a:solidFill>
                          <a:schemeClr val="accent1">
                            <a:lumMod val="75000"/>
                            <a:lumOff val="2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3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latin typeface="Calibri"/>
                          <a:ea typeface="Calibri"/>
                          <a:cs typeface="Calibri"/>
                        </a:rPr>
                        <a:t>CONVEGNI …</a:t>
                      </a:r>
                      <a:endParaRPr lang="it-IT" sz="1400" dirty="0">
                        <a:solidFill>
                          <a:schemeClr val="accent1">
                            <a:lumMod val="75000"/>
                            <a:lumOff val="2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353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latin typeface="Calibri"/>
                          <a:ea typeface="Calibri"/>
                          <a:cs typeface="Calibri"/>
                        </a:rPr>
                        <a:t>STAGE</a:t>
                      </a:r>
                      <a:endParaRPr lang="it-IT" sz="1400" dirty="0">
                        <a:solidFill>
                          <a:schemeClr val="accent1">
                            <a:lumMod val="75000"/>
                            <a:lumOff val="2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latin typeface="Calibri"/>
                          <a:ea typeface="Calibri"/>
                          <a:cs typeface="Calibri"/>
                        </a:rPr>
                        <a:t>TOTALE</a:t>
                      </a:r>
                      <a:endParaRPr lang="it-IT" sz="1400" dirty="0">
                        <a:solidFill>
                          <a:schemeClr val="accent1">
                            <a:lumMod val="75000"/>
                            <a:lumOff val="2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786">
                <a:tc>
                  <a:txBody>
                    <a:bodyPr/>
                    <a:lstStyle/>
                    <a:p>
                      <a:pPr marL="67945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Terze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latin typeface="Calibri"/>
                          <a:ea typeface="Calibri"/>
                          <a:cs typeface="Calibri"/>
                        </a:rPr>
                        <a:t>27</a:t>
                      </a:r>
                      <a:r>
                        <a:rPr lang="it-IT" sz="1400" b="1" spc="5" dirty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 b="1" dirty="0">
                          <a:latin typeface="Calibri"/>
                          <a:ea typeface="Calibri"/>
                          <a:cs typeface="Calibri"/>
                        </a:rPr>
                        <a:t>h</a:t>
                      </a:r>
                      <a:endParaRPr lang="it-IT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1492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4h formazione generale in</a:t>
                      </a:r>
                      <a:r>
                        <a:rPr lang="it-IT" sz="1400" b="1" spc="-23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piattaforma+ </a:t>
                      </a: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2h</a:t>
                      </a:r>
                      <a:r>
                        <a:rPr lang="it-IT" sz="1400" b="1" spc="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formazione</a:t>
                      </a:r>
                      <a:r>
                        <a:rPr lang="it-IT" sz="1400" b="1" spc="-1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specifica</a:t>
                      </a:r>
                      <a:r>
                        <a:rPr lang="it-IT" sz="1400" b="1" spc="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in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azienda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latin typeface="Calibri"/>
                          <a:ea typeface="Calibri"/>
                          <a:cs typeface="Calibri"/>
                        </a:rPr>
                        <a:t>15</a:t>
                      </a:r>
                      <a:r>
                        <a:rPr lang="it-IT" sz="1400" b="1" spc="5" dirty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 b="1" dirty="0">
                          <a:latin typeface="Calibri"/>
                          <a:ea typeface="Calibri"/>
                          <a:cs typeface="Calibri"/>
                        </a:rPr>
                        <a:t>h</a:t>
                      </a:r>
                      <a:endParaRPr lang="it-IT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 dirty="0">
                          <a:latin typeface="Calibri"/>
                          <a:ea typeface="Calibri"/>
                          <a:cs typeface="Calibri"/>
                        </a:rPr>
                        <a:t>32</a:t>
                      </a:r>
                      <a:r>
                        <a:rPr lang="it-IT" sz="1400" b="1" spc="5" dirty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 b="1" dirty="0">
                          <a:latin typeface="Calibri"/>
                          <a:ea typeface="Calibri"/>
                          <a:cs typeface="Calibri"/>
                        </a:rPr>
                        <a:t>h</a:t>
                      </a:r>
                      <a:endParaRPr lang="it-IT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</a:rPr>
                        <a:t>80 h</a:t>
                      </a:r>
                      <a:endParaRPr lang="it-IT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786">
                <a:tc>
                  <a:txBody>
                    <a:bodyPr/>
                    <a:lstStyle/>
                    <a:p>
                      <a:pPr marL="67945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Quarte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28 h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2h</a:t>
                      </a:r>
                      <a:r>
                        <a:rPr lang="it-IT" sz="1400" b="1" spc="-1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formazione</a:t>
                      </a:r>
                      <a:r>
                        <a:rPr lang="it-IT" sz="1400" b="1" spc="-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specifica</a:t>
                      </a:r>
                      <a:r>
                        <a:rPr lang="it-IT" sz="1400" b="1" spc="-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in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azienda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12</a:t>
                      </a:r>
                      <a:r>
                        <a:rPr lang="it-IT" sz="1400" b="1" spc="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h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38</a:t>
                      </a:r>
                      <a:r>
                        <a:rPr lang="it-IT" sz="1400" b="1" spc="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h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</a:rPr>
                        <a:t>80 h</a:t>
                      </a:r>
                      <a:endParaRPr lang="it-IT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4786">
                <a:tc>
                  <a:txBody>
                    <a:bodyPr/>
                    <a:lstStyle/>
                    <a:p>
                      <a:pPr marL="67945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Quinte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14</a:t>
                      </a:r>
                      <a:r>
                        <a:rPr lang="it-IT" sz="1400" b="1" spc="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h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2h</a:t>
                      </a:r>
                      <a:r>
                        <a:rPr lang="it-IT" sz="1400" b="1" spc="-1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f</a:t>
                      </a: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ormazione</a:t>
                      </a:r>
                      <a:r>
                        <a:rPr lang="it-IT" sz="1400" b="1" spc="-1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specifica</a:t>
                      </a:r>
                      <a:r>
                        <a:rPr lang="it-IT" sz="1400" b="1" spc="-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in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azienda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10 h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24</a:t>
                      </a:r>
                      <a:r>
                        <a:rPr lang="it-IT" sz="1400" b="1" spc="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h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</a:rPr>
                        <a:t>50 h</a:t>
                      </a:r>
                      <a:endParaRPr lang="it-IT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>
            <a:spLocks noGrp="1"/>
          </p:cNvSpPr>
          <p:nvPr>
            <p:ph type="title"/>
          </p:nvPr>
        </p:nvSpPr>
        <p:spPr>
          <a:xfrm>
            <a:off x="217131" y="143574"/>
            <a:ext cx="8537985" cy="6867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b="1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ORE DA SVOLGERE TECNICO (150 min.)</a:t>
            </a:r>
            <a:br>
              <a:rPr lang="it-IT" dirty="0"/>
            </a:br>
            <a:endParaRPr>
              <a:solidFill>
                <a:srgbClr val="00B050"/>
              </a:solidFill>
            </a:endParaRPr>
          </a:p>
        </p:txBody>
      </p:sp>
      <p:sp>
        <p:nvSpPr>
          <p:cNvPr id="107" name="Google Shape;107;p19"/>
          <p:cNvSpPr txBox="1">
            <a:spLocks noGrp="1"/>
          </p:cNvSpPr>
          <p:nvPr>
            <p:ph type="body" idx="1"/>
          </p:nvPr>
        </p:nvSpPr>
        <p:spPr>
          <a:xfrm>
            <a:off x="168166" y="777767"/>
            <a:ext cx="8642909" cy="37206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1600">
              <a:solidFill>
                <a:srgbClr val="000000"/>
              </a:solidFill>
            </a:endParaRPr>
          </a:p>
        </p:txBody>
      </p:sp>
      <p:pic>
        <p:nvPicPr>
          <p:cNvPr id="8" name="Immagine 7" descr="trasferimento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80532"/>
            <a:ext cx="983538" cy="562968"/>
          </a:xfrm>
          <a:prstGeom prst="rect">
            <a:avLst/>
          </a:prstGeom>
        </p:spPr>
      </p:pic>
      <p:graphicFrame>
        <p:nvGraphicFramePr>
          <p:cNvPr id="9" name="Tabella 8"/>
          <p:cNvGraphicFramePr>
            <a:graphicFrameLocks noGrp="1"/>
          </p:cNvGraphicFramePr>
          <p:nvPr/>
        </p:nvGraphicFramePr>
        <p:xfrm>
          <a:off x="231230" y="830318"/>
          <a:ext cx="8597460" cy="3781094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4329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29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29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29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29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29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89569">
                <a:tc>
                  <a:txBody>
                    <a:bodyPr/>
                    <a:lstStyle/>
                    <a:p>
                      <a:pPr marL="67945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latin typeface="Calibri"/>
                          <a:ea typeface="Calibri"/>
                          <a:cs typeface="Calibri"/>
                        </a:rPr>
                        <a:t>CLASSI</a:t>
                      </a:r>
                      <a:endParaRPr lang="it-IT" sz="1400" dirty="0">
                        <a:solidFill>
                          <a:schemeClr val="accent1">
                            <a:lumMod val="75000"/>
                            <a:lumOff val="2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latin typeface="Calibri"/>
                          <a:ea typeface="Calibri"/>
                          <a:cs typeface="Calibri"/>
                        </a:rPr>
                        <a:t>UDA</a:t>
                      </a:r>
                      <a:endParaRPr lang="it-IT" sz="1400" dirty="0">
                        <a:solidFill>
                          <a:schemeClr val="accent1">
                            <a:lumMod val="75000"/>
                            <a:lumOff val="2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latin typeface="Calibri"/>
                          <a:ea typeface="Calibri"/>
                          <a:cs typeface="Calibri"/>
                        </a:rPr>
                        <a:t>SICUREZZA</a:t>
                      </a:r>
                      <a:endParaRPr lang="it-IT" sz="1400" dirty="0">
                        <a:solidFill>
                          <a:schemeClr val="accent1">
                            <a:lumMod val="75000"/>
                            <a:lumOff val="2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1866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latin typeface="Calibri"/>
                          <a:ea typeface="Calibri"/>
                          <a:cs typeface="Calibri"/>
                        </a:rPr>
                        <a:t>PARTECIPAZIONE</a:t>
                      </a:r>
                      <a:r>
                        <a:rPr lang="it-IT" sz="1400" spc="-235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latin typeface="Calibri"/>
                          <a:ea typeface="Calibri"/>
                          <a:cs typeface="Calibri"/>
                        </a:rPr>
                        <a:t>AD EVENTI,</a:t>
                      </a:r>
                      <a:endParaRPr lang="it-IT" sz="1400" dirty="0">
                        <a:solidFill>
                          <a:schemeClr val="accent1">
                            <a:lumMod val="75000"/>
                            <a:lumOff val="2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 err="1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latin typeface="Calibri"/>
                          <a:ea typeface="Calibri"/>
                          <a:cs typeface="Calibri"/>
                        </a:rPr>
                        <a:t>CONVEGNI…</a:t>
                      </a:r>
                      <a:r>
                        <a:rPr lang="it-IT" sz="1400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latin typeface="Calibri"/>
                          <a:ea typeface="Calibri"/>
                          <a:cs typeface="Calibri"/>
                        </a:rPr>
                        <a:t>.</a:t>
                      </a:r>
                      <a:endParaRPr lang="it-IT" sz="1400" dirty="0">
                        <a:solidFill>
                          <a:schemeClr val="accent1">
                            <a:lumMod val="75000"/>
                            <a:lumOff val="2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3530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latin typeface="Calibri"/>
                          <a:ea typeface="Calibri"/>
                          <a:cs typeface="Calibri"/>
                        </a:rPr>
                        <a:t>STAGE</a:t>
                      </a:r>
                      <a:endParaRPr lang="it-IT" sz="1400" dirty="0">
                        <a:solidFill>
                          <a:schemeClr val="accent1">
                            <a:lumMod val="75000"/>
                            <a:lumOff val="2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chemeClr val="accent1">
                              <a:lumMod val="75000"/>
                              <a:lumOff val="25000"/>
                            </a:schemeClr>
                          </a:solidFill>
                          <a:latin typeface="Calibri"/>
                          <a:ea typeface="Calibri"/>
                          <a:cs typeface="Calibri"/>
                        </a:rPr>
                        <a:t>TOTALE</a:t>
                      </a:r>
                      <a:endParaRPr lang="it-IT" sz="1400" dirty="0">
                        <a:solidFill>
                          <a:schemeClr val="accent1">
                            <a:lumMod val="75000"/>
                            <a:lumOff val="2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2112">
                <a:tc>
                  <a:txBody>
                    <a:bodyPr/>
                    <a:lstStyle/>
                    <a:p>
                      <a:pPr marL="67945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Terze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12</a:t>
                      </a:r>
                      <a:r>
                        <a:rPr lang="it-IT" sz="1400" b="1" spc="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h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1212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4 h formazione generale </a:t>
                      </a: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in</a:t>
                      </a:r>
                      <a:r>
                        <a:rPr lang="it-IT" sz="1400" spc="-23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piattaforma+ </a:t>
                      </a: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2h</a:t>
                      </a:r>
                      <a:r>
                        <a:rPr lang="it-IT" sz="1400" b="1" spc="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formazione</a:t>
                      </a:r>
                      <a:r>
                        <a:rPr lang="it-IT" sz="1400" b="1" spc="-1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specifica</a:t>
                      </a:r>
                      <a:r>
                        <a:rPr lang="it-IT" sz="1400" b="1" spc="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in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azienda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r>
                        <a:rPr lang="it-IT" sz="1400" b="1" spc="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h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32</a:t>
                      </a:r>
                      <a:r>
                        <a:rPr lang="it-IT" sz="1400" b="1" spc="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h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</a:rPr>
                        <a:t>60 h</a:t>
                      </a:r>
                      <a:endParaRPr lang="it-IT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0000">
                <a:tc>
                  <a:txBody>
                    <a:bodyPr/>
                    <a:lstStyle/>
                    <a:p>
                      <a:pPr marL="67945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Quarte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12</a:t>
                      </a:r>
                      <a:r>
                        <a:rPr lang="it-IT" sz="1400" b="1" spc="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h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2h</a:t>
                      </a:r>
                      <a:r>
                        <a:rPr lang="it-IT" sz="1400" b="1" spc="-1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formazione</a:t>
                      </a:r>
                      <a:r>
                        <a:rPr lang="it-IT" sz="1400" b="1" spc="-1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specifica</a:t>
                      </a:r>
                      <a:r>
                        <a:rPr lang="it-IT" sz="1400" b="1" spc="-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in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azienda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16</a:t>
                      </a:r>
                      <a:r>
                        <a:rPr lang="it-IT" sz="1400" b="1" spc="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h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30 h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</a:rPr>
                        <a:t>60 h</a:t>
                      </a:r>
                      <a:endParaRPr lang="it-IT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0000">
                <a:tc>
                  <a:txBody>
                    <a:bodyPr/>
                    <a:lstStyle/>
                    <a:p>
                      <a:pPr marL="67945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Quinte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r>
                        <a:rPr lang="it-IT" sz="1400" b="1" spc="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h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2h</a:t>
                      </a:r>
                      <a:r>
                        <a:rPr lang="it-IT" sz="1400" b="1" spc="-1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f</a:t>
                      </a: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ormazione</a:t>
                      </a:r>
                      <a:r>
                        <a:rPr lang="it-IT" sz="1400" b="1" spc="-1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specifica</a:t>
                      </a:r>
                      <a:r>
                        <a:rPr lang="it-IT" sz="1400" b="1" spc="-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in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azienda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6 h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12</a:t>
                      </a:r>
                      <a:r>
                        <a:rPr lang="it-IT" sz="1400" b="1" spc="5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it-IT" sz="1400" b="1">
                          <a:latin typeface="Calibri"/>
                          <a:ea typeface="Calibri"/>
                          <a:cs typeface="Calibri"/>
                        </a:rPr>
                        <a:t>h</a:t>
                      </a:r>
                      <a:endParaRPr lang="it-IT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</a:rPr>
                        <a:t>30 h</a:t>
                      </a:r>
                      <a:endParaRPr lang="it-IT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>
            <a:spLocks noGrp="1"/>
          </p:cNvSpPr>
          <p:nvPr>
            <p:ph type="title"/>
          </p:nvPr>
        </p:nvSpPr>
        <p:spPr>
          <a:xfrm>
            <a:off x="0" y="0"/>
            <a:ext cx="4834759" cy="5395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Dove trovare </a:t>
            </a:r>
            <a:br>
              <a:rPr lang="it-IT" dirty="0">
                <a:solidFill>
                  <a:schemeClr val="accent1">
                    <a:lumMod val="75000"/>
                    <a:lumOff val="25000"/>
                  </a:schemeClr>
                </a:solidFill>
              </a:rPr>
            </a:br>
            <a:r>
              <a:rPr lang="it-IT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i documenti</a:t>
            </a:r>
            <a:endParaRPr dirty="0">
              <a:solidFill>
                <a:schemeClr val="accent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2" name="Google Shape;72;p14"/>
          <p:cNvSpPr txBox="1">
            <a:spLocks noGrp="1"/>
          </p:cNvSpPr>
          <p:nvPr>
            <p:ph type="body" idx="1"/>
          </p:nvPr>
        </p:nvSpPr>
        <p:spPr>
          <a:xfrm>
            <a:off x="0" y="1103586"/>
            <a:ext cx="8811075" cy="33527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it-IT" sz="1500" dirty="0">
                <a:solidFill>
                  <a:srgbClr val="000000"/>
                </a:solidFill>
              </a:rPr>
              <a:t>   </a:t>
            </a:r>
            <a:endParaRPr sz="1500" dirty="0">
              <a:solidFill>
                <a:srgbClr val="000000"/>
              </a:solidFill>
            </a:endParaRPr>
          </a:p>
        </p:txBody>
      </p:sp>
      <p:pic>
        <p:nvPicPr>
          <p:cNvPr id="8" name="Immagine 7" descr="trasferimento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80532"/>
            <a:ext cx="983538" cy="562968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" y="1061545"/>
            <a:ext cx="273256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600" dirty="0"/>
          </a:p>
          <a:p>
            <a:endParaRPr lang="it-IT" sz="1600" dirty="0"/>
          </a:p>
          <a:p>
            <a:r>
              <a:rPr lang="it-IT" sz="1800" dirty="0"/>
              <a:t>Password       </a:t>
            </a:r>
          </a:p>
          <a:p>
            <a:endParaRPr lang="it-IT" sz="1800" dirty="0"/>
          </a:p>
          <a:p>
            <a:r>
              <a:rPr lang="it-IT" sz="1800" dirty="0" err="1">
                <a:solidFill>
                  <a:srgbClr val="FF0000"/>
                </a:solidFill>
              </a:rPr>
              <a:t>pctofermi</a:t>
            </a:r>
            <a:endParaRPr lang="it-IT" sz="1800" dirty="0">
              <a:solidFill>
                <a:srgbClr val="FF0000"/>
              </a:solidFill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E3289140-E5F0-DF88-6763-F4E3A7170D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6105" y="106762"/>
            <a:ext cx="5899239" cy="4730289"/>
          </a:xfrm>
          <a:prstGeom prst="rect">
            <a:avLst/>
          </a:prstGeom>
        </p:spPr>
      </p:pic>
      <p:sp>
        <p:nvSpPr>
          <p:cNvPr id="2" name="Ovale 1">
            <a:extLst>
              <a:ext uri="{FF2B5EF4-FFF2-40B4-BE49-F238E27FC236}">
                <a16:creationId xmlns:a16="http://schemas.microsoft.com/office/drawing/2014/main" id="{1831C5F5-A46F-4CAE-A6EC-06D9230594E0}"/>
              </a:ext>
            </a:extLst>
          </p:cNvPr>
          <p:cNvSpPr/>
          <p:nvPr/>
        </p:nvSpPr>
        <p:spPr>
          <a:xfrm>
            <a:off x="3760108" y="3669096"/>
            <a:ext cx="1950244" cy="7416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630</Words>
  <Application>Microsoft Office PowerPoint</Application>
  <PresentationFormat>Presentazione su schermo (16:9)</PresentationFormat>
  <Paragraphs>124</Paragraphs>
  <Slides>12</Slides>
  <Notes>12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9" baseType="lpstr">
      <vt:lpstr>Roboto</vt:lpstr>
      <vt:lpstr>Calibri</vt:lpstr>
      <vt:lpstr>Merriweather</vt:lpstr>
      <vt:lpstr>Arial</vt:lpstr>
      <vt:lpstr>Times New Roman</vt:lpstr>
      <vt:lpstr>Wingdings</vt:lpstr>
      <vt:lpstr>Paradigm</vt:lpstr>
      <vt:lpstr>Presentazione standard di PowerPoint</vt:lpstr>
      <vt:lpstr>Ordine del giorno</vt:lpstr>
      <vt:lpstr>Principali adempimenti pcto</vt:lpstr>
      <vt:lpstr>COMPITI DEL TUTOR DELLA CLASSE</vt:lpstr>
      <vt:lpstr>REPORT ORE PCTO</vt:lpstr>
      <vt:lpstr>SCHEDA PER ATTIVARE CONVENZIONE</vt:lpstr>
      <vt:lpstr>ORE DA SVOLGERE PROFESSIONALE (210 min.)</vt:lpstr>
      <vt:lpstr>ORE DA SVOLGERE TECNICO (150 min.) </vt:lpstr>
      <vt:lpstr>Dove trovare  i documenti</vt:lpstr>
      <vt:lpstr>Associazione tutor referenti</vt:lpstr>
      <vt:lpstr>PROPOSTE  PCTO</vt:lpstr>
      <vt:lpstr>Grazie per l’attenzione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Massimo</cp:lastModifiedBy>
  <cp:revision>23</cp:revision>
  <dcterms:modified xsi:type="dcterms:W3CDTF">2023-10-23T09:48:46Z</dcterms:modified>
</cp:coreProperties>
</file>